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76" r:id="rId1"/>
  </p:sldMasterIdLst>
  <p:notesMasterIdLst>
    <p:notesMasterId r:id="rId10"/>
  </p:notesMasterIdLst>
  <p:sldIdLst>
    <p:sldId id="256" r:id="rId2"/>
    <p:sldId id="401" r:id="rId3"/>
    <p:sldId id="414" r:id="rId4"/>
    <p:sldId id="415" r:id="rId5"/>
    <p:sldId id="416" r:id="rId6"/>
    <p:sldId id="419" r:id="rId7"/>
    <p:sldId id="418" r:id="rId8"/>
    <p:sldId id="413"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5/12/2020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4A4CAE77-B8B1-49B7-9986-23DC29B73BCB}" type="datetime1">
              <a:rPr lang="en-US" smtClean="0"/>
              <a:pPr>
                <a:defRPr/>
              </a:pPr>
              <a:t>5/12/2020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smtClean="0"/>
              <a:t>Author:RK</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60A15E1-6517-4DF2-87C5-84BAA2B375B7}" type="datetime1">
              <a:rPr lang="en-US" smtClean="0"/>
              <a:pPr>
                <a:defRPr/>
              </a:pPr>
              <a:t>5/12/2020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1C1599A8-CEA0-4EA6-AEBF-68186F8EDCBB}" type="datetime1">
              <a:rPr lang="en-US" smtClean="0"/>
              <a:pPr>
                <a:defRPr/>
              </a:pPr>
              <a:t>5/12/2020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A26468A-707D-43B7-A2A2-6F6E66C6416E}" type="datetime1">
              <a:rPr lang="en-US" smtClean="0"/>
              <a:pPr>
                <a:defRPr/>
              </a:pPr>
              <a:t>5/12/2020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FE88FBAD-9DA8-472F-839A-428AD1F4DEE1}" type="slidenum">
              <a:rPr lang="en-US"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86442F78-5EBF-4453-A097-83F2C8DFCA84}" type="datetime1">
              <a:rPr lang="en-US" smtClean="0"/>
              <a:pPr>
                <a:defRPr/>
              </a:pPr>
              <a:t>5/12/2020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30ECD9A4-5F66-4780-BB8E-330017FFA7D2}" type="slidenum">
              <a:rPr lang="en-US"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E7E1BEA8-81AC-4EAA-9B8B-C356D39A598C}" type="datetime1">
              <a:rPr lang="en-US" smtClean="0"/>
              <a:pPr>
                <a:defRPr/>
              </a:pPr>
              <a:t>5/12/2020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1FE8A84-AF12-4731-A1E2-EE3C3AE8E11C}" type="slidenum">
              <a:rPr lang="en-US"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0F274DF4-1E11-4BE5-94EE-68DC7FD66A04}" type="datetime1">
              <a:rPr lang="en-US" smtClean="0"/>
              <a:pPr>
                <a:defRPr/>
              </a:pPr>
              <a:t>5/12/2020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extLst/>
          </a:lstStyle>
          <a:p>
            <a:pPr>
              <a:defRPr/>
            </a:pPr>
            <a:fld id="{7E74873D-DF26-421D-BB7D-2443FD85D71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95305D4A-26BC-4003-A6BB-1FE483E62D74}" type="datetime1">
              <a:rPr lang="en-US" smtClean="0"/>
              <a:pPr>
                <a:defRPr/>
              </a:pPr>
              <a:t>5/12/2020</a:t>
            </a:fld>
            <a:endParaRPr lang="en-US"/>
          </a:p>
        </p:txBody>
      </p:sp>
      <p:sp>
        <p:nvSpPr>
          <p:cNvPr id="4" name="Footer Placeholder 3"/>
          <p:cNvSpPr>
            <a:spLocks noGrp="1"/>
          </p:cNvSpPr>
          <p:nvPr>
            <p:ph type="ftr" sz="quarter" idx="11"/>
          </p:nvPr>
        </p:nvSpPr>
        <p:spPr/>
        <p:txBody>
          <a:bodyPr/>
          <a:lstStyle>
            <a:extLst/>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extLst/>
          </a:lstStyle>
          <a:p>
            <a:pPr>
              <a:defRPr/>
            </a:pPr>
            <a:fld id="{1FF23CE0-A7BA-44DD-B5DD-50C48A27FB95}" type="slidenum">
              <a:rPr lang="en-US"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217256AB-E1A6-415D-9F21-A517C3C15B98}" type="datetime1">
              <a:rPr lang="en-US" smtClean="0"/>
              <a:pPr>
                <a:defRPr/>
              </a:pPr>
              <a:t>5/12/2020</a:t>
            </a:fld>
            <a:endParaRPr lang="en-US"/>
          </a:p>
        </p:txBody>
      </p:sp>
      <p:sp>
        <p:nvSpPr>
          <p:cNvPr id="3" name="Footer Placeholder 2"/>
          <p:cNvSpPr>
            <a:spLocks noGrp="1"/>
          </p:cNvSpPr>
          <p:nvPr>
            <p:ph type="ftr" sz="quarter" idx="11"/>
          </p:nvPr>
        </p:nvSpPr>
        <p:spPr/>
        <p:txBody>
          <a:bodyPr/>
          <a:lstStyle>
            <a:extLst/>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extLst/>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526942A-22AA-43F1-BB1B-25EDD8605733}" type="datetime1">
              <a:rPr lang="en-US" smtClean="0"/>
              <a:pPr>
                <a:defRPr/>
              </a:pPr>
              <a:t>5/12/2020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C23F445-A553-4D3F-BF04-A18E2120CA0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44528B13-61B8-4B34-AE66-FAA20D62E9E3}" type="datetime1">
              <a:rPr lang="en-US" smtClean="0"/>
              <a:pPr>
                <a:defRPr/>
              </a:pPr>
              <a:t>5/12/2020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5F7CE51B-D314-4748-A7FB-C6BBF3CC08C9}" type="slidenum">
              <a:rPr lang="en-US" smtClean="0"/>
              <a:pPr>
                <a:defRPr/>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DA77A13B-D29E-4A31-9A3D-BDF778EEE264}" type="datetime1">
              <a:rPr lang="en-US" smtClean="0"/>
              <a:pPr>
                <a:defRPr/>
              </a:pPr>
              <a:t>5/12/2020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US" smtClean="0"/>
              <a:t>Author:RK</a:t>
            </a: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477" r:id="rId1"/>
    <p:sldLayoutId id="2147484478" r:id="rId2"/>
    <p:sldLayoutId id="2147484479" r:id="rId3"/>
    <p:sldLayoutId id="2147484480" r:id="rId4"/>
    <p:sldLayoutId id="2147484481" r:id="rId5"/>
    <p:sldLayoutId id="2147484482" r:id="rId6"/>
    <p:sldLayoutId id="2147484483" r:id="rId7"/>
    <p:sldLayoutId id="2147484484" r:id="rId8"/>
    <p:sldLayoutId id="2147484485" r:id="rId9"/>
    <p:sldLayoutId id="2147484486" r:id="rId10"/>
    <p:sldLayoutId id="2147484487"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5"/>
          <p:cNvSpPr>
            <a:spLocks noGrp="1"/>
          </p:cNvSpPr>
          <p:nvPr>
            <p:ph type="ctrTitle"/>
          </p:nvPr>
        </p:nvSpPr>
        <p:spPr>
          <a:xfrm>
            <a:off x="304800" y="838200"/>
            <a:ext cx="8458200" cy="1981200"/>
          </a:xfrm>
        </p:spPr>
        <p:txBody>
          <a:bodyPr>
            <a:noAutofit/>
          </a:bodyPr>
          <a:lstStyle/>
          <a:p>
            <a:pPr algn="ctr"/>
            <a:r>
              <a:rPr lang="en-US" sz="2600" b="1" u="sng" dirty="0" smtClean="0">
                <a:solidFill>
                  <a:srgbClr val="FF0000"/>
                </a:solidFill>
              </a:rPr>
              <a:t>WELCOME</a:t>
            </a:r>
            <a:r>
              <a:rPr lang="en-US" sz="2600" dirty="0" smtClean="0">
                <a:solidFill>
                  <a:srgbClr val="FF0000"/>
                </a:solidFill>
              </a:rPr>
              <a:t/>
            </a:r>
            <a:br>
              <a:rPr lang="en-US" sz="2600" dirty="0" smtClean="0">
                <a:solidFill>
                  <a:srgbClr val="FF0000"/>
                </a:solidFill>
              </a:rPr>
            </a:br>
            <a:r>
              <a:rPr lang="en-US" sz="2600" b="1" dirty="0" smtClean="0">
                <a:solidFill>
                  <a:schemeClr val="tx1"/>
                </a:solidFill>
              </a:rPr>
              <a:t>Class: </a:t>
            </a:r>
            <a:r>
              <a:rPr lang="en-US" sz="2600" b="1" dirty="0" err="1" smtClean="0">
                <a:solidFill>
                  <a:schemeClr val="tx1"/>
                </a:solidFill>
              </a:rPr>
              <a:t>B.Com</a:t>
            </a:r>
            <a:r>
              <a:rPr lang="en-US" sz="2600" b="1" dirty="0" smtClean="0">
                <a:solidFill>
                  <a:schemeClr val="tx1"/>
                </a:solidFill>
              </a:rPr>
              <a:t> – Part-1 </a:t>
            </a:r>
            <a:br>
              <a:rPr lang="en-US" sz="2600" b="1" dirty="0" smtClean="0">
                <a:solidFill>
                  <a:schemeClr val="tx1"/>
                </a:solidFill>
              </a:rPr>
            </a:br>
            <a:r>
              <a:rPr lang="en-US" sz="2600" b="1" dirty="0" smtClean="0">
                <a:solidFill>
                  <a:schemeClr val="tx1"/>
                </a:solidFill>
              </a:rPr>
              <a:t>Subject: Financial Accounting</a:t>
            </a:r>
            <a:r>
              <a:rPr lang="en-US" sz="2600" dirty="0" smtClean="0"/>
              <a:t/>
            </a:r>
            <a:br>
              <a:rPr lang="en-US" sz="2600" dirty="0" smtClean="0"/>
            </a:br>
            <a:r>
              <a:rPr lang="en-US" sz="2400" b="1" dirty="0" smtClean="0">
                <a:solidFill>
                  <a:srgbClr val="FF0000"/>
                </a:solidFill>
              </a:rPr>
              <a:t>Topic: </a:t>
            </a:r>
            <a:r>
              <a:rPr lang="en-US" sz="2400" dirty="0" smtClean="0">
                <a:solidFill>
                  <a:srgbClr val="FF0000"/>
                </a:solidFill>
              </a:rPr>
              <a:t>Installment Payment System– </a:t>
            </a:r>
            <a:r>
              <a:rPr lang="en-US" sz="2400" b="1" dirty="0" smtClean="0">
                <a:solidFill>
                  <a:srgbClr val="FF0000"/>
                </a:solidFill>
              </a:rPr>
              <a:t>Part - </a:t>
            </a:r>
            <a:r>
              <a:rPr lang="en-US" sz="2400" dirty="0" smtClean="0">
                <a:solidFill>
                  <a:srgbClr val="FF0000"/>
                </a:solidFill>
              </a:rPr>
              <a:t>A</a:t>
            </a:r>
            <a:endParaRPr lang="en-US" sz="2400" b="1" dirty="0">
              <a:solidFill>
                <a:srgbClr val="FF0000"/>
              </a:solidFill>
            </a:endParaRPr>
          </a:p>
        </p:txBody>
      </p:sp>
      <p:sp>
        <p:nvSpPr>
          <p:cNvPr id="6146" name="Subtitle 2"/>
          <p:cNvSpPr>
            <a:spLocks noGrp="1"/>
          </p:cNvSpPr>
          <p:nvPr>
            <p:ph type="subTitle" idx="1"/>
          </p:nvPr>
        </p:nvSpPr>
        <p:spPr>
          <a:xfrm>
            <a:off x="1219200" y="2362200"/>
            <a:ext cx="6934200" cy="3200400"/>
          </a:xfrm>
        </p:spPr>
        <p:txBody>
          <a:bodyPr>
            <a:normAutofit/>
          </a:bodyPr>
          <a:lstStyle/>
          <a:p>
            <a:pPr algn="ctr" eaLnBrk="1" hangingPunct="1"/>
            <a:endParaRPr lang="en-US" sz="4000" b="1" u="sng" dirty="0">
              <a:solidFill>
                <a:srgbClr val="FFFF00"/>
              </a:solidFill>
            </a:endParaRPr>
          </a:p>
          <a:p>
            <a:pPr algn="ctr" eaLnBrk="1" hangingPunct="1"/>
            <a:r>
              <a:rPr lang="en-US" sz="2000" b="1" u="sng" dirty="0">
                <a:solidFill>
                  <a:schemeClr val="tx1"/>
                </a:solidFill>
              </a:rPr>
              <a:t>Prepared By</a:t>
            </a:r>
          </a:p>
          <a:p>
            <a:pPr algn="ctr" eaLnBrk="1" hangingPunct="1">
              <a:spcBef>
                <a:spcPts val="200"/>
              </a:spcBef>
            </a:pPr>
            <a:r>
              <a:rPr lang="en-US" sz="2000" b="1" dirty="0">
                <a:solidFill>
                  <a:srgbClr val="00B050"/>
                </a:solidFill>
              </a:rPr>
              <a:t> Dr. SHAHID IQBAL </a:t>
            </a:r>
          </a:p>
          <a:p>
            <a:pPr algn="ctr" eaLnBrk="1" hangingPunct="1">
              <a:spcBef>
                <a:spcPts val="200"/>
              </a:spcBef>
            </a:pPr>
            <a:r>
              <a:rPr lang="en-US" sz="2000" b="1" dirty="0">
                <a:solidFill>
                  <a:srgbClr val="00B050"/>
                </a:solidFill>
              </a:rPr>
              <a:t>Guest Faculty</a:t>
            </a:r>
          </a:p>
          <a:p>
            <a:pPr algn="ctr" eaLnBrk="1" hangingPunct="1">
              <a:spcBef>
                <a:spcPts val="200"/>
              </a:spcBef>
            </a:pPr>
            <a:r>
              <a:rPr lang="en-US" sz="2000" b="1" cap="none" dirty="0" smtClean="0">
                <a:solidFill>
                  <a:srgbClr val="00B050"/>
                </a:solidFill>
              </a:rPr>
              <a:t>Marwari College, </a:t>
            </a:r>
            <a:r>
              <a:rPr lang="en-US" b="1" dirty="0" err="1" smtClean="0">
                <a:solidFill>
                  <a:srgbClr val="00B050"/>
                </a:solidFill>
              </a:rPr>
              <a:t>D</a:t>
            </a:r>
            <a:r>
              <a:rPr lang="en-US" sz="2000" b="1" cap="none" dirty="0" err="1" smtClean="0">
                <a:solidFill>
                  <a:srgbClr val="00B050"/>
                </a:solidFill>
              </a:rPr>
              <a:t>arbhanga</a:t>
            </a:r>
            <a:r>
              <a:rPr lang="en-US" sz="2000" b="1" cap="none" dirty="0" smtClean="0">
                <a:solidFill>
                  <a:srgbClr val="00B050"/>
                </a:solidFill>
              </a:rPr>
              <a:t>,</a:t>
            </a:r>
          </a:p>
          <a:p>
            <a:pPr algn="ctr" eaLnBrk="1" hangingPunct="1">
              <a:spcBef>
                <a:spcPts val="200"/>
              </a:spcBef>
            </a:pPr>
            <a:r>
              <a:rPr lang="en-US" sz="2000" b="1" cap="none" dirty="0" smtClean="0">
                <a:solidFill>
                  <a:srgbClr val="00B050"/>
                </a:solidFill>
              </a:rPr>
              <a:t>Mobile no. and </a:t>
            </a:r>
            <a:r>
              <a:rPr lang="en-US" sz="2000" b="1" dirty="0" err="1" smtClean="0">
                <a:solidFill>
                  <a:srgbClr val="00B050"/>
                </a:solidFill>
              </a:rPr>
              <a:t>W</a:t>
            </a:r>
            <a:r>
              <a:rPr lang="en-US" sz="2000" b="1" cap="none" smtClean="0">
                <a:solidFill>
                  <a:srgbClr val="00B050"/>
                </a:solidFill>
              </a:rPr>
              <a:t>hatsup</a:t>
            </a:r>
            <a:r>
              <a:rPr lang="en-US" sz="2000" b="1" cap="none" dirty="0" smtClean="0">
                <a:solidFill>
                  <a:srgbClr val="00B050"/>
                </a:solidFill>
              </a:rPr>
              <a:t> </a:t>
            </a:r>
            <a:r>
              <a:rPr lang="en-US" sz="2000" b="1" cap="none" dirty="0" smtClean="0">
                <a:solidFill>
                  <a:srgbClr val="00B050"/>
                </a:solidFill>
              </a:rPr>
              <a:t>no. : 7004160257</a:t>
            </a:r>
          </a:p>
          <a:p>
            <a:pPr algn="ctr" eaLnBrk="1" hangingPunct="1">
              <a:spcBef>
                <a:spcPts val="200"/>
              </a:spcBef>
            </a:pPr>
            <a:r>
              <a:rPr lang="en-US" sz="2000" b="1" cap="none" dirty="0" smtClean="0">
                <a:solidFill>
                  <a:srgbClr val="00B050"/>
                </a:solidFill>
              </a:rPr>
              <a:t>Email ID: shahidlnmu@gmail.Com</a:t>
            </a:r>
          </a:p>
          <a:p>
            <a:pPr algn="ctr" eaLnBrk="1" hangingPunct="1">
              <a:spcBef>
                <a:spcPts val="200"/>
              </a:spcBef>
            </a:pPr>
            <a:endParaRPr lang="en-US" sz="2500" b="1" dirty="0">
              <a:solidFill>
                <a:srgbClr val="FF0000"/>
              </a:solidFill>
            </a:endParaRPr>
          </a:p>
          <a:p>
            <a:pPr algn="ctr" eaLnBrk="1" hangingPunct="1"/>
            <a:endParaRPr lang="en-US" b="1" dirty="0">
              <a:solidFill>
                <a:srgbClr val="FF0000"/>
              </a:solidFill>
            </a:endParaRPr>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Rectangle 3"/>
          <p:cNvSpPr/>
          <p:nvPr/>
        </p:nvSpPr>
        <p:spPr>
          <a:xfrm>
            <a:off x="457200" y="228600"/>
            <a:ext cx="8382000" cy="6082434"/>
          </a:xfrm>
          <a:prstGeom prst="rect">
            <a:avLst/>
          </a:prstGeom>
        </p:spPr>
        <p:txBody>
          <a:bodyPr wrap="square">
            <a:spAutoFit/>
          </a:bodyPr>
          <a:lstStyle/>
          <a:p>
            <a:pPr algn="ctr"/>
            <a:r>
              <a:rPr lang="en-US" sz="3000" b="1" dirty="0" smtClean="0">
                <a:solidFill>
                  <a:srgbClr val="FF0000"/>
                </a:solidFill>
                <a:latin typeface="Calibri" pitchFamily="34" charset="0"/>
                <a:cs typeface="Calibri" pitchFamily="34" charset="0"/>
              </a:rPr>
              <a:t>Installment Payment System</a:t>
            </a:r>
          </a:p>
          <a:p>
            <a:pPr algn="just"/>
            <a:endParaRPr lang="en-US" sz="2500" b="1" dirty="0" smtClean="0">
              <a:solidFill>
                <a:srgbClr val="FF0000"/>
              </a:solidFill>
              <a:latin typeface="Calibri" pitchFamily="34" charset="0"/>
              <a:cs typeface="Calibri" pitchFamily="34" charset="0"/>
            </a:endParaRPr>
          </a:p>
          <a:p>
            <a:pPr algn="just"/>
            <a:r>
              <a:rPr lang="en-US" sz="2800" b="1" dirty="0" smtClean="0">
                <a:solidFill>
                  <a:srgbClr val="00B050"/>
                </a:solidFill>
                <a:latin typeface="Calibri" pitchFamily="34" charset="0"/>
                <a:cs typeface="Calibri" pitchFamily="34" charset="0"/>
              </a:rPr>
              <a:t>Meaning</a:t>
            </a:r>
            <a:r>
              <a:rPr lang="en-US" sz="2500" b="1" dirty="0" smtClean="0">
                <a:solidFill>
                  <a:srgbClr val="00B050"/>
                </a:solidFill>
                <a:latin typeface="Calibri" pitchFamily="34" charset="0"/>
                <a:cs typeface="Calibri" pitchFamily="34" charset="0"/>
              </a:rPr>
              <a:t>: </a:t>
            </a:r>
          </a:p>
          <a:p>
            <a:pPr algn="just">
              <a:lnSpc>
                <a:spcPct val="50000"/>
              </a:lnSpc>
            </a:pPr>
            <a:endParaRPr lang="en-US" sz="2450" dirty="0" smtClean="0">
              <a:latin typeface="Calibri" pitchFamily="34" charset="0"/>
              <a:cs typeface="Calibri" pitchFamily="34" charset="0"/>
            </a:endParaRPr>
          </a:p>
          <a:p>
            <a:pPr algn="just"/>
            <a:r>
              <a:rPr lang="en-US" sz="2450" dirty="0" smtClean="0">
                <a:latin typeface="Calibri" pitchFamily="34" charset="0"/>
                <a:cs typeface="Calibri" pitchFamily="34" charset="0"/>
              </a:rPr>
              <a:t>Installment payment system is a system where the buyer is given the ownership as well as the possession of the gods at the time of signing the contract. The buyer has the facility to pay the price in installments. An installment system is a credit sale in which payments are made in installments over a period of time. In this system, the buyer gets the possession as well as ownership of the goods right at the time of signing the agreement. During the course of paying the installment, if the buyer makes default in paying the installment, the vendor cannot responses the goods. In that case, the vendor can sue the buyer for recovery of dues. Like in hire purchase even the paid installments also can not be forfeited in case of default in paying installment.</a:t>
            </a:r>
            <a:endParaRPr lang="en-US" sz="245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Rectangle 3"/>
          <p:cNvSpPr/>
          <p:nvPr/>
        </p:nvSpPr>
        <p:spPr>
          <a:xfrm>
            <a:off x="457200" y="228600"/>
            <a:ext cx="8382000" cy="5863144"/>
          </a:xfrm>
          <a:prstGeom prst="rect">
            <a:avLst/>
          </a:prstGeom>
        </p:spPr>
        <p:txBody>
          <a:bodyPr wrap="square">
            <a:spAutoFit/>
          </a:bodyPr>
          <a:lstStyle/>
          <a:p>
            <a:pPr algn="just"/>
            <a:endParaRPr lang="en-US" sz="2500" dirty="0" smtClean="0">
              <a:latin typeface="Calibri" pitchFamily="34" charset="0"/>
              <a:cs typeface="Calibri" pitchFamily="34" charset="0"/>
            </a:endParaRPr>
          </a:p>
          <a:p>
            <a:pPr algn="just"/>
            <a:r>
              <a:rPr lang="en-US" sz="2500" dirty="0" smtClean="0">
                <a:latin typeface="Calibri" pitchFamily="34" charset="0"/>
                <a:cs typeface="Calibri" pitchFamily="34" charset="0"/>
              </a:rPr>
              <a:t>Thus, it can be said that installment system is a kind of credit sale where installments are entertained over the period and default in such payment cannot responses the goods and in that case, the vendor can only sue the buyer for the recovery of amount due.</a:t>
            </a:r>
          </a:p>
          <a:p>
            <a:pPr algn="just"/>
            <a:endParaRPr lang="en-US" sz="2500" dirty="0" smtClean="0">
              <a:latin typeface="Calibri" pitchFamily="34" charset="0"/>
              <a:cs typeface="Calibri" pitchFamily="34" charset="0"/>
            </a:endParaRPr>
          </a:p>
          <a:p>
            <a:pPr algn="just"/>
            <a:r>
              <a:rPr lang="en-US" sz="2800" b="1" dirty="0" smtClean="0">
                <a:solidFill>
                  <a:srgbClr val="00B050"/>
                </a:solidFill>
                <a:latin typeface="Calibri" pitchFamily="34" charset="0"/>
                <a:cs typeface="Calibri" pitchFamily="34" charset="0"/>
              </a:rPr>
              <a:t>Definition</a:t>
            </a:r>
            <a:r>
              <a:rPr lang="en-US" sz="2500" b="1" dirty="0" smtClean="0">
                <a:solidFill>
                  <a:srgbClr val="00B050"/>
                </a:solidFill>
                <a:latin typeface="Calibri" pitchFamily="34" charset="0"/>
                <a:cs typeface="Calibri" pitchFamily="34" charset="0"/>
              </a:rPr>
              <a:t>: </a:t>
            </a:r>
          </a:p>
          <a:p>
            <a:pPr algn="just"/>
            <a:endParaRPr lang="en-US" sz="2500" dirty="0" smtClean="0">
              <a:latin typeface="Calibri" pitchFamily="34" charset="0"/>
              <a:cs typeface="Calibri" pitchFamily="34" charset="0"/>
            </a:endParaRPr>
          </a:p>
          <a:p>
            <a:pPr algn="just"/>
            <a:r>
              <a:rPr lang="en-US" sz="2500" dirty="0" smtClean="0">
                <a:latin typeface="Calibri" pitchFamily="34" charset="0"/>
                <a:cs typeface="Calibri" pitchFamily="34" charset="0"/>
              </a:rPr>
              <a:t>According to J.B. </a:t>
            </a:r>
            <a:r>
              <a:rPr lang="en-US" sz="2500" dirty="0" err="1" smtClean="0">
                <a:latin typeface="Calibri" pitchFamily="34" charset="0"/>
                <a:cs typeface="Calibri" pitchFamily="34" charset="0"/>
              </a:rPr>
              <a:t>Batliboi</a:t>
            </a:r>
            <a:r>
              <a:rPr lang="en-US" sz="2500" dirty="0" smtClean="0">
                <a:latin typeface="Calibri" pitchFamily="34" charset="0"/>
                <a:cs typeface="Calibri" pitchFamily="34" charset="0"/>
              </a:rPr>
              <a:t>, Installment Purchase System is a system under there is an agreement to purchase and pay by installments, the goods which become the property of the Purchaser immediately when he receives the delivery of the same.</a:t>
            </a:r>
          </a:p>
          <a:p>
            <a:pPr algn="just"/>
            <a:endParaRPr lang="en-US" sz="2500" dirty="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Rectangle 3"/>
          <p:cNvSpPr/>
          <p:nvPr/>
        </p:nvSpPr>
        <p:spPr>
          <a:xfrm>
            <a:off x="457200" y="228600"/>
            <a:ext cx="8382000" cy="6247864"/>
          </a:xfrm>
          <a:prstGeom prst="rect">
            <a:avLst/>
          </a:prstGeom>
        </p:spPr>
        <p:txBody>
          <a:bodyPr wrap="square">
            <a:spAutoFit/>
          </a:bodyPr>
          <a:lstStyle/>
          <a:p>
            <a:r>
              <a:rPr lang="en-US" sz="2500" b="1" dirty="0" smtClean="0">
                <a:solidFill>
                  <a:srgbClr val="FF0000"/>
                </a:solidFill>
                <a:latin typeface="Calibri" pitchFamily="34" charset="0"/>
                <a:cs typeface="Calibri" pitchFamily="34" charset="0"/>
              </a:rPr>
              <a:t>Features Of Installment Purchase System:</a:t>
            </a:r>
            <a:r>
              <a:rPr lang="en-US" sz="2500" dirty="0" smtClean="0">
                <a:solidFill>
                  <a:srgbClr val="FF0000"/>
                </a:solidFill>
                <a:latin typeface="Calibri" pitchFamily="34" charset="0"/>
                <a:cs typeface="Calibri" pitchFamily="34" charset="0"/>
              </a:rPr>
              <a:t/>
            </a:r>
            <a:br>
              <a:rPr lang="en-US" sz="2500" dirty="0" smtClean="0">
                <a:solidFill>
                  <a:srgbClr val="FF0000"/>
                </a:solidFill>
                <a:latin typeface="Calibri" pitchFamily="34" charset="0"/>
                <a:cs typeface="Calibri" pitchFamily="34" charset="0"/>
              </a:rPr>
            </a:br>
            <a:r>
              <a:rPr lang="en-US" sz="2500" dirty="0" smtClean="0">
                <a:latin typeface="Calibri" pitchFamily="34" charset="0"/>
                <a:cs typeface="Calibri" pitchFamily="34" charset="0"/>
              </a:rPr>
              <a:t/>
            </a:r>
            <a:br>
              <a:rPr lang="en-US" sz="2500" dirty="0" smtClean="0">
                <a:latin typeface="Calibri" pitchFamily="34" charset="0"/>
                <a:cs typeface="Calibri" pitchFamily="34" charset="0"/>
              </a:rPr>
            </a:br>
            <a:r>
              <a:rPr lang="en-US" sz="2400" dirty="0" smtClean="0">
                <a:latin typeface="Calibri" pitchFamily="34" charset="0"/>
                <a:cs typeface="Calibri" pitchFamily="34" charset="0"/>
              </a:rPr>
              <a:t>The following are the features of installment purchase system:</a:t>
            </a:r>
            <a:br>
              <a:rPr lang="en-US" sz="2400" dirty="0" smtClean="0">
                <a:latin typeface="Calibri" pitchFamily="34" charset="0"/>
                <a:cs typeface="Calibri" pitchFamily="34" charset="0"/>
              </a:rPr>
            </a:br>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r>
              <a:rPr lang="en-US" sz="2400" dirty="0" smtClean="0">
                <a:latin typeface="Calibri" pitchFamily="34" charset="0"/>
                <a:cs typeface="Calibri" pitchFamily="34" charset="0"/>
              </a:rPr>
              <a:t>1. Installment purchase system is just like an outright credit sale of goods.</a:t>
            </a:r>
            <a:br>
              <a:rPr lang="en-US" sz="2400" dirty="0" smtClean="0">
                <a:latin typeface="Calibri" pitchFamily="34" charset="0"/>
                <a:cs typeface="Calibri" pitchFamily="34" charset="0"/>
              </a:rPr>
            </a:br>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r>
              <a:rPr lang="en-US" sz="2400" dirty="0" smtClean="0">
                <a:latin typeface="Calibri" pitchFamily="34" charset="0"/>
                <a:cs typeface="Calibri" pitchFamily="34" charset="0"/>
              </a:rPr>
              <a:t>2. The buyer makes the payment in different installment over a period of time as agrees upon in the agreement.</a:t>
            </a:r>
            <a:br>
              <a:rPr lang="en-US" sz="2400" dirty="0" smtClean="0">
                <a:latin typeface="Calibri" pitchFamily="34" charset="0"/>
                <a:cs typeface="Calibri" pitchFamily="34" charset="0"/>
              </a:rPr>
            </a:br>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r>
              <a:rPr lang="en-US" sz="2400" dirty="0" smtClean="0">
                <a:latin typeface="Calibri" pitchFamily="34" charset="0"/>
                <a:cs typeface="Calibri" pitchFamily="34" charset="0"/>
              </a:rPr>
              <a:t>3. Under installment purchase system, the buyer gets the immediate possession as well as the ownership of goods.</a:t>
            </a:r>
            <a:br>
              <a:rPr lang="en-US" sz="2400" dirty="0" smtClean="0">
                <a:latin typeface="Calibri" pitchFamily="34" charset="0"/>
                <a:cs typeface="Calibri" pitchFamily="34" charset="0"/>
              </a:rPr>
            </a:br>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r>
              <a:rPr lang="en-US" sz="2400" dirty="0" smtClean="0">
                <a:latin typeface="Calibri" pitchFamily="34" charset="0"/>
                <a:cs typeface="Calibri" pitchFamily="34" charset="0"/>
              </a:rPr>
              <a:t>4. The seller can not responses the good if the buyer made default in the payment of installment but he/she can sue against the buyer for the recovery of amount due.</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Rectangle 3"/>
          <p:cNvSpPr/>
          <p:nvPr/>
        </p:nvSpPr>
        <p:spPr>
          <a:xfrm>
            <a:off x="457200" y="228600"/>
            <a:ext cx="8382000" cy="4708981"/>
          </a:xfrm>
          <a:prstGeom prst="rect">
            <a:avLst/>
          </a:prstGeom>
        </p:spPr>
        <p:txBody>
          <a:bodyPr wrap="square">
            <a:spAutoFit/>
          </a:bodyPr>
          <a:lstStyle/>
          <a:p>
            <a:r>
              <a:rPr lang="en-US" sz="2500" dirty="0" smtClean="0">
                <a:latin typeface="Calibri" pitchFamily="34" charset="0"/>
                <a:cs typeface="Calibri" pitchFamily="34" charset="0"/>
              </a:rPr>
              <a:t>5. In case of default in the payment of installment, the total amount of installments already paid by the buyer can not be forfeited.</a:t>
            </a:r>
            <a:br>
              <a:rPr lang="en-US" sz="2500" dirty="0" smtClean="0">
                <a:latin typeface="Calibri" pitchFamily="34" charset="0"/>
                <a:cs typeface="Calibri" pitchFamily="34" charset="0"/>
              </a:rPr>
            </a:br>
            <a:r>
              <a:rPr lang="en-US" sz="2500" dirty="0" smtClean="0">
                <a:latin typeface="Calibri" pitchFamily="34" charset="0"/>
                <a:cs typeface="Calibri" pitchFamily="34" charset="0"/>
              </a:rPr>
              <a:t/>
            </a:r>
            <a:br>
              <a:rPr lang="en-US" sz="2500" dirty="0" smtClean="0">
                <a:latin typeface="Calibri" pitchFamily="34" charset="0"/>
                <a:cs typeface="Calibri" pitchFamily="34" charset="0"/>
              </a:rPr>
            </a:br>
            <a:r>
              <a:rPr lang="en-US" sz="2500" dirty="0" smtClean="0">
                <a:latin typeface="Calibri" pitchFamily="34" charset="0"/>
                <a:cs typeface="Calibri" pitchFamily="34" charset="0"/>
              </a:rPr>
              <a:t>6. Under installment system, the buyer can sell or mortgage the goods even before clearing all the installments.</a:t>
            </a:r>
            <a:br>
              <a:rPr lang="en-US" sz="2500" dirty="0" smtClean="0">
                <a:latin typeface="Calibri" pitchFamily="34" charset="0"/>
                <a:cs typeface="Calibri" pitchFamily="34" charset="0"/>
              </a:rPr>
            </a:br>
            <a:r>
              <a:rPr lang="en-US" sz="2500" dirty="0" smtClean="0">
                <a:latin typeface="Calibri" pitchFamily="34" charset="0"/>
                <a:cs typeface="Calibri" pitchFamily="34" charset="0"/>
              </a:rPr>
              <a:t/>
            </a:r>
            <a:br>
              <a:rPr lang="en-US" sz="2500" dirty="0" smtClean="0">
                <a:latin typeface="Calibri" pitchFamily="34" charset="0"/>
                <a:cs typeface="Calibri" pitchFamily="34" charset="0"/>
              </a:rPr>
            </a:br>
            <a:r>
              <a:rPr lang="en-US" sz="2500" dirty="0" smtClean="0">
                <a:latin typeface="Calibri" pitchFamily="34" charset="0"/>
                <a:cs typeface="Calibri" pitchFamily="34" charset="0"/>
              </a:rPr>
              <a:t>7. Risk of goods/assets are to be borne by the buyer just after signing the agreement.</a:t>
            </a:r>
            <a:br>
              <a:rPr lang="en-US" sz="2500" dirty="0" smtClean="0">
                <a:latin typeface="Calibri" pitchFamily="34" charset="0"/>
                <a:cs typeface="Calibri" pitchFamily="34" charset="0"/>
              </a:rPr>
            </a:br>
            <a:r>
              <a:rPr lang="en-US" sz="2500" dirty="0" smtClean="0">
                <a:latin typeface="Calibri" pitchFamily="34" charset="0"/>
                <a:cs typeface="Calibri" pitchFamily="34" charset="0"/>
              </a:rPr>
              <a:t/>
            </a:r>
            <a:br>
              <a:rPr lang="en-US" sz="2500" dirty="0" smtClean="0">
                <a:latin typeface="Calibri" pitchFamily="34" charset="0"/>
                <a:cs typeface="Calibri" pitchFamily="34" charset="0"/>
              </a:rPr>
            </a:br>
            <a:r>
              <a:rPr lang="en-US" sz="2500" dirty="0" smtClean="0">
                <a:latin typeface="Calibri" pitchFamily="34" charset="0"/>
                <a:cs typeface="Calibri" pitchFamily="34" charset="0"/>
              </a:rPr>
              <a:t>8. The buyer of the goods under installment purchase system has no right to return the goods to the seller.</a:t>
            </a:r>
            <a:endParaRPr lang="en-US" sz="25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graphicFrame>
        <p:nvGraphicFramePr>
          <p:cNvPr id="5" name="Table 4"/>
          <p:cNvGraphicFramePr>
            <a:graphicFrameLocks noGrp="1"/>
          </p:cNvGraphicFramePr>
          <p:nvPr/>
        </p:nvGraphicFramePr>
        <p:xfrm>
          <a:off x="457200" y="1371600"/>
          <a:ext cx="8305800" cy="5231892"/>
        </p:xfrm>
        <a:graphic>
          <a:graphicData uri="http://schemas.openxmlformats.org/drawingml/2006/table">
            <a:tbl>
              <a:tblPr/>
              <a:tblGrid>
                <a:gridCol w="2353606"/>
                <a:gridCol w="3056594"/>
                <a:gridCol w="2895600"/>
              </a:tblGrid>
              <a:tr h="990600">
                <a:tc>
                  <a:txBody>
                    <a:bodyPr/>
                    <a:lstStyle/>
                    <a:p>
                      <a:pPr marL="0" marR="0" algn="ctr">
                        <a:lnSpc>
                          <a:spcPct val="115000"/>
                        </a:lnSpc>
                        <a:spcBef>
                          <a:spcPts val="0"/>
                        </a:spcBef>
                        <a:spcAft>
                          <a:spcPts val="0"/>
                        </a:spcAft>
                      </a:pPr>
                      <a:r>
                        <a:rPr lang="en-US" sz="2200" b="1" dirty="0">
                          <a:solidFill>
                            <a:srgbClr val="00B050"/>
                          </a:solidFill>
                          <a:latin typeface="Calibri" pitchFamily="34" charset="0"/>
                          <a:ea typeface="Calibri"/>
                          <a:cs typeface="Calibri" pitchFamily="34" charset="0"/>
                        </a:rPr>
                        <a:t>Basis of Differences</a:t>
                      </a: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200" b="1" dirty="0">
                          <a:solidFill>
                            <a:srgbClr val="00B050"/>
                          </a:solidFill>
                          <a:latin typeface="Calibri" pitchFamily="34" charset="0"/>
                          <a:ea typeface="Calibri"/>
                          <a:cs typeface="Calibri" pitchFamily="34" charset="0"/>
                        </a:rPr>
                        <a:t>Hire Purchase System</a:t>
                      </a: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200" b="1" dirty="0" smtClean="0">
                          <a:solidFill>
                            <a:srgbClr val="00B050"/>
                          </a:solidFill>
                          <a:latin typeface="Calibri" pitchFamily="34" charset="0"/>
                          <a:ea typeface="Calibri"/>
                          <a:cs typeface="Calibri" pitchFamily="34" charset="0"/>
                        </a:rPr>
                        <a:t>Installment </a:t>
                      </a:r>
                      <a:r>
                        <a:rPr lang="en-US" sz="2200" b="1" dirty="0">
                          <a:solidFill>
                            <a:srgbClr val="00B050"/>
                          </a:solidFill>
                          <a:latin typeface="Calibri" pitchFamily="34" charset="0"/>
                          <a:ea typeface="Calibri"/>
                          <a:cs typeface="Calibri" pitchFamily="34" charset="0"/>
                        </a:rPr>
                        <a:t>Payment System</a:t>
                      </a: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4934">
                <a:tc>
                  <a:txBody>
                    <a:bodyPr/>
                    <a:lstStyle/>
                    <a:p>
                      <a:pPr marL="0" marR="0" algn="just">
                        <a:lnSpc>
                          <a:spcPct val="115000"/>
                        </a:lnSpc>
                        <a:spcBef>
                          <a:spcPts val="0"/>
                        </a:spcBef>
                        <a:spcAft>
                          <a:spcPts val="0"/>
                        </a:spcAft>
                      </a:pPr>
                      <a:r>
                        <a:rPr lang="en-US" sz="2200" b="1" dirty="0">
                          <a:solidFill>
                            <a:schemeClr val="tx1"/>
                          </a:solidFill>
                          <a:latin typeface="Calibri" pitchFamily="34" charset="0"/>
                          <a:ea typeface="Times New Roman"/>
                          <a:cs typeface="Calibri" pitchFamily="34" charset="0"/>
                        </a:rPr>
                        <a:t>Nature of Contract</a:t>
                      </a:r>
                      <a:endParaRPr lang="en-US" sz="2200" dirty="0">
                        <a:solidFill>
                          <a:schemeClr val="tx1"/>
                        </a:solidFill>
                        <a:latin typeface="Calibri" pitchFamily="34" charset="0"/>
                        <a:ea typeface="Calibri"/>
                        <a:cs typeface="Calibri" pitchFamily="34" charset="0"/>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a:solidFill>
                            <a:schemeClr val="tx1"/>
                          </a:solidFill>
                          <a:latin typeface="Calibri" pitchFamily="34" charset="0"/>
                          <a:ea typeface="Times New Roman"/>
                          <a:cs typeface="Calibri" pitchFamily="34" charset="0"/>
                        </a:rPr>
                        <a:t>It is an agreement of hiring</a:t>
                      </a:r>
                      <a:endParaRPr lang="en-US" sz="2200">
                        <a:solidFill>
                          <a:schemeClr val="tx1"/>
                        </a:solidFill>
                        <a:latin typeface="Calibri" pitchFamily="34" charset="0"/>
                        <a:ea typeface="Calibri"/>
                        <a:cs typeface="Calibri" pitchFamily="34" charset="0"/>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a:solidFill>
                            <a:schemeClr val="tx1"/>
                          </a:solidFill>
                          <a:latin typeface="Calibri" pitchFamily="34" charset="0"/>
                          <a:ea typeface="Calibri"/>
                          <a:cs typeface="Calibri" pitchFamily="34" charset="0"/>
                        </a:rPr>
                        <a:t>It is an agreement of sale.</a:t>
                      </a: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0">
                <a:tc>
                  <a:txBody>
                    <a:bodyPr/>
                    <a:lstStyle/>
                    <a:p>
                      <a:pPr marL="0" marR="0" algn="just">
                        <a:lnSpc>
                          <a:spcPct val="115000"/>
                        </a:lnSpc>
                        <a:spcBef>
                          <a:spcPts val="0"/>
                        </a:spcBef>
                        <a:spcAft>
                          <a:spcPts val="0"/>
                        </a:spcAft>
                      </a:pPr>
                      <a:r>
                        <a:rPr lang="en-US" sz="2200" b="1" dirty="0">
                          <a:solidFill>
                            <a:schemeClr val="tx1"/>
                          </a:solidFill>
                          <a:latin typeface="Calibri" pitchFamily="34" charset="0"/>
                          <a:ea typeface="Times New Roman"/>
                          <a:cs typeface="Calibri" pitchFamily="34" charset="0"/>
                        </a:rPr>
                        <a:t>Passing of Title (ownership)</a:t>
                      </a:r>
                      <a:endParaRPr lang="en-US" sz="2200" dirty="0">
                        <a:solidFill>
                          <a:schemeClr val="tx1"/>
                        </a:solidFill>
                        <a:latin typeface="Calibri" pitchFamily="34" charset="0"/>
                        <a:ea typeface="Calibri"/>
                        <a:cs typeface="Calibri" pitchFamily="34" charset="0"/>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dirty="0">
                          <a:solidFill>
                            <a:schemeClr val="tx1"/>
                          </a:solidFill>
                          <a:latin typeface="Calibri" pitchFamily="34" charset="0"/>
                          <a:ea typeface="Times New Roman"/>
                          <a:cs typeface="Calibri" pitchFamily="34" charset="0"/>
                        </a:rPr>
                        <a:t>The title of the goods is passed on to the buyer after the payment of the final installment.</a:t>
                      </a:r>
                      <a:endParaRPr lang="en-US" sz="2200" dirty="0">
                        <a:solidFill>
                          <a:schemeClr val="tx1"/>
                        </a:solidFill>
                        <a:latin typeface="Calibri" pitchFamily="34" charset="0"/>
                        <a:ea typeface="Calibri"/>
                        <a:cs typeface="Calibri" pitchFamily="34" charset="0"/>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dirty="0">
                          <a:solidFill>
                            <a:schemeClr val="tx1"/>
                          </a:solidFill>
                          <a:latin typeface="Calibri" pitchFamily="34" charset="0"/>
                          <a:ea typeface="Calibri"/>
                          <a:cs typeface="Calibri" pitchFamily="34" charset="0"/>
                        </a:rPr>
                        <a:t>The title of goods passes immediately (i.e., at the time of signing the agreement) as in the case of usual sale.</a:t>
                      </a: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4000">
                <a:tc>
                  <a:txBody>
                    <a:bodyPr/>
                    <a:lstStyle/>
                    <a:p>
                      <a:pPr marL="0" marR="0" algn="just">
                        <a:lnSpc>
                          <a:spcPct val="115000"/>
                        </a:lnSpc>
                        <a:spcBef>
                          <a:spcPts val="0"/>
                        </a:spcBef>
                        <a:spcAft>
                          <a:spcPts val="0"/>
                        </a:spcAft>
                      </a:pPr>
                      <a:r>
                        <a:rPr lang="en-US" sz="2200" b="1" dirty="0">
                          <a:solidFill>
                            <a:schemeClr val="tx1"/>
                          </a:solidFill>
                          <a:latin typeface="Calibri" pitchFamily="34" charset="0"/>
                          <a:ea typeface="Times New Roman"/>
                          <a:cs typeface="Calibri" pitchFamily="34" charset="0"/>
                        </a:rPr>
                        <a:t>Right of Seller</a:t>
                      </a:r>
                      <a:endParaRPr lang="en-US" sz="2200" dirty="0">
                        <a:solidFill>
                          <a:schemeClr val="tx1"/>
                        </a:solidFill>
                        <a:latin typeface="Calibri" pitchFamily="34" charset="0"/>
                        <a:ea typeface="Calibri"/>
                        <a:cs typeface="Calibri" pitchFamily="34" charset="0"/>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dirty="0">
                          <a:solidFill>
                            <a:schemeClr val="tx1"/>
                          </a:solidFill>
                          <a:latin typeface="Calibri" pitchFamily="34" charset="0"/>
                          <a:ea typeface="Times New Roman"/>
                          <a:cs typeface="Calibri" pitchFamily="34" charset="0"/>
                        </a:rPr>
                        <a:t>If the buyer fails to pay any of installment, the goods can be repossessed by the seller.</a:t>
                      </a:r>
                      <a:endParaRPr lang="en-US" sz="2200" dirty="0">
                        <a:solidFill>
                          <a:schemeClr val="tx1"/>
                        </a:solidFill>
                        <a:latin typeface="Calibri" pitchFamily="34" charset="0"/>
                        <a:ea typeface="Calibri"/>
                        <a:cs typeface="Calibri" pitchFamily="34" charset="0"/>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dirty="0">
                          <a:solidFill>
                            <a:schemeClr val="tx1"/>
                          </a:solidFill>
                          <a:latin typeface="Calibri" pitchFamily="34" charset="0"/>
                          <a:ea typeface="Calibri"/>
                          <a:cs typeface="Calibri" pitchFamily="34" charset="0"/>
                        </a:rPr>
                        <a:t>The seller cannot repossess the goods. He can sue the buyer for the amount due.</a:t>
                      </a: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457201" y="312003"/>
            <a:ext cx="8458199" cy="830997"/>
          </a:xfrm>
          <a:prstGeom prst="rect">
            <a:avLst/>
          </a:prstGeom>
        </p:spPr>
        <p:txBody>
          <a:bodyPr wrap="square">
            <a:spAutoFit/>
          </a:bodyPr>
          <a:lstStyle/>
          <a:p>
            <a:r>
              <a:rPr lang="en-US" sz="2400" b="1" dirty="0" smtClean="0">
                <a:solidFill>
                  <a:srgbClr val="FF0000"/>
                </a:solidFill>
                <a:latin typeface="Calibri" pitchFamily="34" charset="0"/>
                <a:cs typeface="Calibri" pitchFamily="34" charset="0"/>
              </a:rPr>
              <a:t>Differences Between Hire Purchase System and Installment Purchase System:</a:t>
            </a:r>
            <a:endParaRPr lang="en-US" sz="2400" dirty="0"/>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graphicFrame>
        <p:nvGraphicFramePr>
          <p:cNvPr id="5" name="Table 4"/>
          <p:cNvGraphicFramePr>
            <a:graphicFrameLocks noGrp="1"/>
          </p:cNvGraphicFramePr>
          <p:nvPr/>
        </p:nvGraphicFramePr>
        <p:xfrm>
          <a:off x="457200" y="533400"/>
          <a:ext cx="8305800" cy="5330190"/>
        </p:xfrm>
        <a:graphic>
          <a:graphicData uri="http://schemas.openxmlformats.org/drawingml/2006/table">
            <a:tbl>
              <a:tblPr/>
              <a:tblGrid>
                <a:gridCol w="2133600"/>
                <a:gridCol w="3276600"/>
                <a:gridCol w="2895600"/>
              </a:tblGrid>
              <a:tr h="1017843">
                <a:tc>
                  <a:txBody>
                    <a:bodyPr/>
                    <a:lstStyle/>
                    <a:p>
                      <a:pPr marL="0" marR="0" algn="just">
                        <a:lnSpc>
                          <a:spcPct val="115000"/>
                        </a:lnSpc>
                        <a:spcBef>
                          <a:spcPts val="0"/>
                        </a:spcBef>
                        <a:spcAft>
                          <a:spcPts val="0"/>
                        </a:spcAft>
                      </a:pPr>
                      <a:r>
                        <a:rPr lang="en-US" sz="2200" b="1" dirty="0">
                          <a:solidFill>
                            <a:schemeClr val="tx1"/>
                          </a:solidFill>
                          <a:latin typeface="Calibri" pitchFamily="34" charset="0"/>
                          <a:ea typeface="Times New Roman"/>
                          <a:cs typeface="Calibri" pitchFamily="34" charset="0"/>
                        </a:rPr>
                        <a:t>Right of Disposal</a:t>
                      </a:r>
                      <a:endParaRPr lang="en-US" sz="2200" dirty="0">
                        <a:solidFill>
                          <a:schemeClr val="tx1"/>
                        </a:solidFill>
                        <a:latin typeface="Calibri" pitchFamily="34" charset="0"/>
                        <a:ea typeface="Calibri"/>
                        <a:cs typeface="Calibri" pitchFamily="34" charset="0"/>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dirty="0">
                          <a:solidFill>
                            <a:schemeClr val="tx1"/>
                          </a:solidFill>
                          <a:latin typeface="Calibri" pitchFamily="34" charset="0"/>
                          <a:ea typeface="Times New Roman"/>
                          <a:cs typeface="Calibri" pitchFamily="34" charset="0"/>
                        </a:rPr>
                        <a:t>The buyer cannot hire out, sell, transfer, destroy, pledge the goods.</a:t>
                      </a:r>
                      <a:endParaRPr lang="en-US" sz="2200" dirty="0">
                        <a:solidFill>
                          <a:schemeClr val="tx1"/>
                        </a:solidFill>
                        <a:latin typeface="Calibri" pitchFamily="34" charset="0"/>
                        <a:ea typeface="Calibri"/>
                        <a:cs typeface="Calibri" pitchFamily="34" charset="0"/>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dirty="0">
                          <a:solidFill>
                            <a:schemeClr val="tx1"/>
                          </a:solidFill>
                          <a:latin typeface="Calibri" pitchFamily="34" charset="0"/>
                          <a:ea typeface="Calibri"/>
                          <a:cs typeface="Calibri" pitchFamily="34" charset="0"/>
                        </a:rPr>
                        <a:t>The buyer can hire out, sell, transfer, destroy, pledge the goods and the bona fide purchaser can get good title.</a:t>
                      </a: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4275">
                <a:tc>
                  <a:txBody>
                    <a:bodyPr/>
                    <a:lstStyle/>
                    <a:p>
                      <a:pPr marL="0" marR="0" algn="just">
                        <a:lnSpc>
                          <a:spcPct val="115000"/>
                        </a:lnSpc>
                        <a:spcBef>
                          <a:spcPts val="0"/>
                        </a:spcBef>
                        <a:spcAft>
                          <a:spcPts val="0"/>
                        </a:spcAft>
                      </a:pPr>
                      <a:r>
                        <a:rPr lang="en-US" sz="2200" b="1" dirty="0">
                          <a:solidFill>
                            <a:schemeClr val="tx1"/>
                          </a:solidFill>
                          <a:latin typeface="Calibri" pitchFamily="34" charset="0"/>
                          <a:ea typeface="Times New Roman"/>
                          <a:cs typeface="Calibri" pitchFamily="34" charset="0"/>
                        </a:rPr>
                        <a:t>Return of Goods</a:t>
                      </a:r>
                      <a:endParaRPr lang="en-US" sz="2200" dirty="0">
                        <a:solidFill>
                          <a:schemeClr val="tx1"/>
                        </a:solidFill>
                        <a:latin typeface="Calibri" pitchFamily="34" charset="0"/>
                        <a:ea typeface="Calibri"/>
                        <a:cs typeface="Calibri" pitchFamily="34" charset="0"/>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dirty="0">
                          <a:solidFill>
                            <a:schemeClr val="tx1"/>
                          </a:solidFill>
                          <a:latin typeface="Calibri" pitchFamily="34" charset="0"/>
                          <a:ea typeface="Times New Roman"/>
                          <a:cs typeface="Calibri" pitchFamily="34" charset="0"/>
                        </a:rPr>
                        <a:t>The buyer may return the goods without further, payment, except for accrued installment.</a:t>
                      </a:r>
                      <a:endParaRPr lang="en-US" sz="2200" dirty="0">
                        <a:solidFill>
                          <a:schemeClr val="tx1"/>
                        </a:solidFill>
                        <a:latin typeface="Calibri" pitchFamily="34" charset="0"/>
                        <a:ea typeface="Calibri"/>
                        <a:cs typeface="Calibri" pitchFamily="34" charset="0"/>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a:solidFill>
                            <a:schemeClr val="tx1"/>
                          </a:solidFill>
                          <a:latin typeface="Calibri" pitchFamily="34" charset="0"/>
                          <a:ea typeface="Calibri"/>
                          <a:cs typeface="Calibri" pitchFamily="34" charset="0"/>
                        </a:rPr>
                        <a:t>Except seller’s default goods cannot be returned.</a:t>
                      </a: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1165">
                <a:tc>
                  <a:txBody>
                    <a:bodyPr/>
                    <a:lstStyle/>
                    <a:p>
                      <a:pPr marL="0" marR="0" algn="just">
                        <a:lnSpc>
                          <a:spcPct val="115000"/>
                        </a:lnSpc>
                        <a:spcBef>
                          <a:spcPts val="0"/>
                        </a:spcBef>
                        <a:spcAft>
                          <a:spcPts val="0"/>
                        </a:spcAft>
                      </a:pPr>
                      <a:r>
                        <a:rPr lang="en-US" sz="2200" b="1" dirty="0">
                          <a:solidFill>
                            <a:schemeClr val="tx1"/>
                          </a:solidFill>
                          <a:latin typeface="Calibri" pitchFamily="34" charset="0"/>
                          <a:ea typeface="Times New Roman"/>
                          <a:cs typeface="Calibri" pitchFamily="34" charset="0"/>
                        </a:rPr>
                        <a:t>Forfeiture of Amount Received</a:t>
                      </a:r>
                      <a:endParaRPr lang="en-US" sz="2200" dirty="0">
                        <a:solidFill>
                          <a:schemeClr val="tx1"/>
                        </a:solidFill>
                        <a:latin typeface="Calibri" pitchFamily="34" charset="0"/>
                        <a:ea typeface="Calibri"/>
                        <a:cs typeface="Calibri" pitchFamily="34" charset="0"/>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dirty="0">
                          <a:solidFill>
                            <a:schemeClr val="tx1"/>
                          </a:solidFill>
                          <a:latin typeface="Calibri" pitchFamily="34" charset="0"/>
                          <a:ea typeface="Times New Roman"/>
                          <a:cs typeface="Calibri" pitchFamily="34" charset="0"/>
                        </a:rPr>
                        <a:t>In case of default, the total amount of installment paid is forfeited and considered as hire charges.</a:t>
                      </a:r>
                      <a:endParaRPr lang="en-US" sz="2200" dirty="0">
                        <a:solidFill>
                          <a:schemeClr val="tx1"/>
                        </a:solidFill>
                        <a:latin typeface="Calibri" pitchFamily="34" charset="0"/>
                        <a:ea typeface="Calibri"/>
                        <a:cs typeface="Calibri" pitchFamily="34" charset="0"/>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200" dirty="0">
                          <a:solidFill>
                            <a:schemeClr val="tx1"/>
                          </a:solidFill>
                          <a:latin typeface="Calibri" pitchFamily="34" charset="0"/>
                          <a:ea typeface="Calibri"/>
                          <a:cs typeface="Calibri" pitchFamily="34" charset="0"/>
                        </a:rPr>
                        <a:t>In case of default, the total amount of installment paid by the buyer cannot be forfeited.</a:t>
                      </a: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5" name="Title 1"/>
          <p:cNvSpPr>
            <a:spLocks noGrp="1"/>
          </p:cNvSpPr>
          <p:nvPr>
            <p:ph type="title"/>
          </p:nvPr>
        </p:nvSpPr>
        <p:spPr>
          <a:xfrm>
            <a:off x="685800" y="2743200"/>
            <a:ext cx="7772400" cy="1143000"/>
          </a:xfrm>
        </p:spPr>
        <p:txBody>
          <a:bodyPr/>
          <a:lstStyle/>
          <a:p>
            <a:pPr algn="ctr"/>
            <a:r>
              <a:rPr lang="en-US" sz="5000" dirty="0">
                <a:solidFill>
                  <a:srgbClr val="FF0000"/>
                </a:solidFill>
              </a:rPr>
              <a:t>Thank You</a:t>
            </a: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4588</TotalTime>
  <Words>554</Words>
  <Application>Microsoft Office PowerPoint</Application>
  <PresentationFormat>On-screen Show (4:3)</PresentationFormat>
  <Paragraphs>52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WELCOME Class: B.Com – Part-1  Subject: Financial Accounting Topic: Installment Payment System– Part - A</vt:lpstr>
      <vt:lpstr>Slide 2</vt:lpstr>
      <vt:lpstr>Slide 3</vt:lpstr>
      <vt:lpstr>Slide 4</vt:lpstr>
      <vt:lpstr>Slide 5</vt:lpstr>
      <vt:lpstr>Slide 6</vt:lpstr>
      <vt:lpstr>Slide 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436</cp:revision>
  <dcterms:created xsi:type="dcterms:W3CDTF">2011-08-23T10:02:56Z</dcterms:created>
  <dcterms:modified xsi:type="dcterms:W3CDTF">2020-05-12T09:14:23Z</dcterms:modified>
</cp:coreProperties>
</file>